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9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06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43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8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0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61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3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790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4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63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38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43529E-030F-43A0-9671-AE62866A123C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2750B41-107D-4DDD-B599-EDCFB325510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93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A5E4-5344-428E-A7A8-9154B2D47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Manifesto for Labour Law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2FFB5-1E36-4A17-BFBC-82FAE3CAC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towards a comprehensive revision of workers’ rights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0065D5-A262-4972-80A5-EE9A98152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929525"/>
            <a:ext cx="1352550" cy="1352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E4F597-9511-42FE-9239-0BED8154E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280" y="4929525"/>
            <a:ext cx="1352550" cy="1352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4C61C9-732B-4F93-8997-0235DBD2E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25" y="4901355"/>
            <a:ext cx="1352550" cy="1352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A60969-21E3-40F1-B3E4-FAB3DE0384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319" y="4834275"/>
            <a:ext cx="1447800" cy="1447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00286D-1443-4E8A-82B6-46817492E2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64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2200" dirty="0"/>
              <a:t>This IER reform agenda entails a combination of administrative, funding and legislative changes. 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A comprehensive review akin to that undertaken by the </a:t>
            </a:r>
            <a:r>
              <a:rPr lang="en-GB" sz="2200" dirty="0" err="1"/>
              <a:t>Robens</a:t>
            </a:r>
            <a:r>
              <a:rPr lang="en-GB" sz="2200" dirty="0"/>
              <a:t> Committee - representatives from industry, trade unions and academics, with an independent chair.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Ensuring decent work is not a radical demand – it is a matter of human rights.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3C7446-CE04-45B3-9762-5659FC66A4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87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36311F-8CD9-41E6-82D6-EC3125C0C7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Health </a:t>
            </a:r>
            <a:br>
              <a:rPr lang="en-GB" dirty="0"/>
            </a:br>
            <a:r>
              <a:rPr lang="en-GB" dirty="0"/>
              <a:t>and safety	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AEFE0F2-F86A-4CDC-A78C-32CFCB21C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/>
          <a:lstStyle/>
          <a:p>
            <a:r>
              <a:rPr lang="en-GB" dirty="0"/>
              <a:t>Reclaiming our rights</a:t>
            </a:r>
          </a:p>
          <a:p>
            <a:r>
              <a:rPr lang="en-GB" sz="1600" dirty="0"/>
              <a:t>Professor Steve Tombs, Open University</a:t>
            </a:r>
            <a:br>
              <a:rPr lang="en-GB" sz="1600" dirty="0"/>
            </a:br>
            <a:r>
              <a:rPr lang="en-GB" altLang="en-US" sz="1600" dirty="0"/>
              <a:t>steve.tombs@open.ac.uk 	@</a:t>
            </a:r>
            <a:r>
              <a:rPr lang="en-GB" altLang="en-US" sz="1600" dirty="0" err="1"/>
              <a:t>steve_tombs</a:t>
            </a:r>
            <a:endParaRPr lang="en-GB" altLang="en-US" sz="1600" dirty="0"/>
          </a:p>
          <a:p>
            <a:endParaRPr lang="en-GB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76FB65-A1E1-4F04-85A8-E779ADD14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851" y="3072266"/>
            <a:ext cx="2526354" cy="25263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DDFF8E-DE9B-47A7-9F78-6C48B041D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4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64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400" dirty="0">
                <a:latin typeface="+mj-lt"/>
              </a:rPr>
              <a:t>Introduction: the need for change</a:t>
            </a:r>
            <a:br>
              <a:rPr lang="en-GB" sz="4400" dirty="0">
                <a:latin typeface="+mj-lt"/>
              </a:rPr>
            </a:br>
            <a:endParaRPr lang="en-GB" sz="4400" dirty="0">
              <a:latin typeface="+mj-lt"/>
            </a:endParaRPr>
          </a:p>
          <a:p>
            <a:pPr marL="0" indent="0">
              <a:buNone/>
            </a:pPr>
            <a:r>
              <a:rPr lang="en-GB" sz="4400" dirty="0">
                <a:latin typeface="+mj-lt"/>
              </a:rPr>
              <a:t>Creating a rigorous regime of enforcement </a:t>
            </a:r>
          </a:p>
          <a:p>
            <a:pPr marL="0" indent="0">
              <a:buNone/>
            </a:pPr>
            <a:br>
              <a:rPr lang="en-GB" sz="4400" dirty="0">
                <a:latin typeface="+mj-lt"/>
              </a:rPr>
            </a:br>
            <a:r>
              <a:rPr lang="en-GB" sz="4400" dirty="0">
                <a:latin typeface="+mj-lt"/>
              </a:rPr>
              <a:t>Improving Recompense</a:t>
            </a:r>
          </a:p>
          <a:p>
            <a:pPr marL="0" indent="0">
              <a:buNone/>
            </a:pPr>
            <a:br>
              <a:rPr lang="en-GB" sz="4400" dirty="0">
                <a:latin typeface="+mj-lt"/>
              </a:rPr>
            </a:br>
            <a:r>
              <a:rPr lang="en-GB" sz="4400" dirty="0">
                <a:latin typeface="+mj-lt"/>
              </a:rPr>
              <a:t>Refocusing health and safety duties to reflect the changes in the economy </a:t>
            </a:r>
          </a:p>
          <a:p>
            <a:pPr marL="0" indent="0">
              <a:buNone/>
            </a:pPr>
            <a:br>
              <a:rPr lang="en-GB" sz="4400" dirty="0">
                <a:latin typeface="+mj-lt"/>
              </a:rPr>
            </a:br>
            <a:r>
              <a:rPr lang="en-GB" sz="4400" dirty="0">
                <a:latin typeface="+mj-lt"/>
              </a:rPr>
              <a:t>Enhancing the role of workers in the regulation of health and safety at work</a:t>
            </a:r>
          </a:p>
          <a:p>
            <a:pPr marL="0" indent="0">
              <a:buNone/>
            </a:pPr>
            <a:br>
              <a:rPr lang="en-GB" sz="4400" dirty="0">
                <a:latin typeface="+mj-lt"/>
              </a:rPr>
            </a:br>
            <a:r>
              <a:rPr lang="en-GB" sz="4400" dirty="0">
                <a:latin typeface="+mj-lt"/>
              </a:rPr>
              <a:t>Reversal of Broader Deregulation Policies</a:t>
            </a:r>
          </a:p>
          <a:p>
            <a:pPr marL="0" indent="0">
              <a:buNone/>
            </a:pPr>
            <a:br>
              <a:rPr lang="en-GB" sz="4400" dirty="0">
                <a:latin typeface="+mj-lt"/>
              </a:rPr>
            </a:br>
            <a:r>
              <a:rPr lang="en-GB" sz="4400" dirty="0">
                <a:latin typeface="+mj-lt"/>
              </a:rPr>
              <a:t>Conclusion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05F429-608E-4135-830F-3DF8D2A45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69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Introduction: the need for 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25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“</a:t>
            </a:r>
            <a:r>
              <a:rPr lang="en-GB" sz="2400" i="1" dirty="0"/>
              <a:t>Each and every day here in the UK a lack of good health and safety continues to lead to the deaths of 140 people in work-related incidents or because of work-related illness.  The equivalent of 2 Grenfell towers…daily</a:t>
            </a:r>
            <a:r>
              <a:rPr lang="en-GB" sz="2400" dirty="0"/>
              <a:t>.”</a:t>
            </a:r>
          </a:p>
          <a:p>
            <a:pPr marL="0" indent="0">
              <a:buNone/>
            </a:pPr>
            <a:r>
              <a:rPr lang="en-GB" sz="2400" dirty="0"/>
              <a:t>Louise Taggart, FACK</a:t>
            </a:r>
            <a:br>
              <a:rPr lang="en-GB" sz="2400" dirty="0"/>
            </a:br>
            <a:endParaRPr lang="en-GB" sz="2400" dirty="0"/>
          </a:p>
          <a:p>
            <a:pPr marL="0" indent="0">
              <a:buNone/>
            </a:pPr>
            <a:r>
              <a:rPr lang="en-GB" sz="2400" dirty="0"/>
              <a:t>The </a:t>
            </a:r>
            <a:r>
              <a:rPr lang="en-GB" sz="2400" i="1" dirty="0"/>
              <a:t>idea </a:t>
            </a:r>
            <a:r>
              <a:rPr lang="en-GB" sz="2400" dirty="0"/>
              <a:t>of regulation has been under attack for four decades</a:t>
            </a:r>
            <a:br>
              <a:rPr lang="en-GB" sz="2400" dirty="0"/>
            </a:br>
            <a:endParaRPr lang="en-GB" sz="2400" dirty="0"/>
          </a:p>
          <a:p>
            <a:pPr marL="0" indent="0">
              <a:buNone/>
            </a:pPr>
            <a:r>
              <a:rPr lang="en-GB" sz="2400" dirty="0"/>
              <a:t>Enforcement is in many real sense now non-existent</a:t>
            </a:r>
          </a:p>
          <a:p>
            <a:pPr marL="0" indent="0">
              <a:buNone/>
            </a:pPr>
            <a:br>
              <a:rPr lang="en-GB" sz="2400" dirty="0"/>
            </a:br>
            <a:r>
              <a:rPr lang="en-GB" sz="2400" dirty="0"/>
              <a:t>Workers in non-unionised workplaces are in effect unprotected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91744E-0248-4C7A-ABF4-2F1BE2BED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9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300" dirty="0"/>
              <a:t> </a:t>
            </a:r>
            <a:br>
              <a:rPr lang="en-GB" sz="5300" dirty="0"/>
            </a:br>
            <a:r>
              <a:rPr lang="en-GB" sz="5300" dirty="0">
                <a:solidFill>
                  <a:schemeClr val="tx1"/>
                </a:solidFill>
              </a:rPr>
              <a:t>A  Rigorous Enforcement Regime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2200" dirty="0"/>
              <a:t>The establishment of inspection and enforcement regimes that are ILO compliant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Policies prohibiting unannounced inspections to “</a:t>
            </a:r>
            <a:r>
              <a:rPr lang="en-GB" sz="2200" dirty="0" err="1"/>
              <a:t>lowrisk</a:t>
            </a:r>
            <a:r>
              <a:rPr lang="en-GB" sz="2200" dirty="0"/>
              <a:t>” workplaces to be repealed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Numbers of HSE and local authority inspections to be considerably increased (including those undertaken at random, rather than on (an alleged) “risk-based” basis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Funding to recruit enough inspectors to properly enforce the law.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26E475-9AFA-43D0-8E3F-C6C00DDB7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1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Improving Recompense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2200" dirty="0"/>
              <a:t>Re-establishment of the right for workers to seek compensation through civil actions for breaches of statutory duty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Universal entitlements to sick pay that amounts to a substantial proportion of normal pay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New duties on employing organisations in respect of the rehabilitation and return to work of ill and injured workers.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5BB3AA-ADA7-47F7-8F98-C8C82FB85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391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2200" dirty="0" err="1"/>
              <a:t>HSWAct</a:t>
            </a:r>
            <a:r>
              <a:rPr lang="en-GB" sz="2200" dirty="0"/>
              <a:t> to transfer its core duty to protect workers to “businesses” rather than employers. 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This duty would cover all types of workers whose work activities are influenced and directed by said businesses.</a:t>
            </a:r>
          </a:p>
          <a:p>
            <a:pPr lvl="1"/>
            <a:endParaRPr lang="en-GB" sz="2200" dirty="0"/>
          </a:p>
          <a:p>
            <a:pPr lvl="1"/>
            <a:r>
              <a:rPr lang="en-GB" sz="2200" dirty="0"/>
              <a:t>Where appropriate, requirements on the heads of supply chains for the management of health and safety among suppliers.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2694E5-70DB-4691-A1C0-A9BFAAFA4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BA5FF8D7-900A-496C-B37B-21ED0579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Refocusing H&amp;S Duties to </a:t>
            </a:r>
            <a:br>
              <a:rPr lang="en-GB" b="1" dirty="0"/>
            </a:br>
            <a:r>
              <a:rPr lang="en-GB" b="1" dirty="0"/>
              <a:t>reflect the ‘new economy’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39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Enhancing the Role of Workers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endParaRPr lang="en-GB" sz="3600" dirty="0"/>
          </a:p>
          <a:p>
            <a:pPr lvl="1"/>
            <a:r>
              <a:rPr lang="en-GB" sz="3600" dirty="0"/>
              <a:t>Trade union safety reps  should have the power to inspect, and when necessary, stop the job. </a:t>
            </a:r>
          </a:p>
          <a:p>
            <a:pPr lvl="1"/>
            <a:endParaRPr lang="en-GB" sz="3600" dirty="0"/>
          </a:p>
          <a:p>
            <a:pPr lvl="1"/>
            <a:r>
              <a:rPr lang="en-GB" sz="3600" dirty="0"/>
              <a:t>Unions should be allowed to initiate private prosecutions against wrongdoers. </a:t>
            </a:r>
          </a:p>
          <a:p>
            <a:pPr lvl="1"/>
            <a:endParaRPr lang="en-GB" sz="3600" dirty="0"/>
          </a:p>
          <a:p>
            <a:pPr lvl="1"/>
            <a:r>
              <a:rPr lang="en-GB" sz="3600" dirty="0"/>
              <a:t>In the absence of a recognised trade union, an appropriate non-recognised one should have the right to appoint workplace health and safety representatives. </a:t>
            </a:r>
          </a:p>
          <a:p>
            <a:pPr lvl="1"/>
            <a:endParaRPr lang="en-GB" sz="3600" dirty="0"/>
          </a:p>
          <a:p>
            <a:pPr lvl="1"/>
            <a:r>
              <a:rPr lang="en-GB" sz="3600" dirty="0"/>
              <a:t>Businesses should also have a duty to consult in respect of all workers (and not just employees) who may be affected by their activities.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BC2E81-3113-4EAD-81D7-E0C85338D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207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Reversal of Deregulation Policies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5100" dirty="0"/>
              <a:t> Notably …</a:t>
            </a:r>
          </a:p>
          <a:p>
            <a:pPr marL="0" indent="0">
              <a:buNone/>
            </a:pPr>
            <a:endParaRPr lang="en-GB" sz="5100" dirty="0"/>
          </a:p>
          <a:p>
            <a:pPr lvl="1"/>
            <a:r>
              <a:rPr lang="en-GB" sz="4900" dirty="0"/>
              <a:t>The Business Impact Target  </a:t>
            </a:r>
          </a:p>
          <a:p>
            <a:pPr lvl="1"/>
            <a:endParaRPr lang="en-GB" sz="4900" dirty="0"/>
          </a:p>
          <a:p>
            <a:pPr lvl="1"/>
            <a:r>
              <a:rPr lang="en-GB" sz="4900" dirty="0"/>
              <a:t>Regulatory Impact Assessments  </a:t>
            </a:r>
          </a:p>
          <a:p>
            <a:pPr lvl="1"/>
            <a:endParaRPr lang="en-GB" sz="4900" dirty="0"/>
          </a:p>
          <a:p>
            <a:pPr lvl="1"/>
            <a:r>
              <a:rPr lang="en-GB" sz="4900" dirty="0"/>
              <a:t>The ‘Growth Duty’</a:t>
            </a:r>
          </a:p>
          <a:p>
            <a:pPr lvl="1"/>
            <a:endParaRPr lang="en-GB" sz="4900" dirty="0"/>
          </a:p>
          <a:p>
            <a:pPr lvl="1"/>
            <a:r>
              <a:rPr lang="en-US" sz="4900" dirty="0"/>
              <a:t>The Primary Authority Scheme</a:t>
            </a:r>
          </a:p>
          <a:p>
            <a:pPr lvl="1"/>
            <a:endParaRPr lang="en-GB" sz="4900" dirty="0"/>
          </a:p>
          <a:p>
            <a:pPr lvl="1"/>
            <a:r>
              <a:rPr lang="en-GB" sz="4900" dirty="0"/>
              <a:t> The One-in-One Out (OINO) Approach to Regulation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70584A-C3B3-4934-B3F1-C40367E04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585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</TotalTime>
  <Words>397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Cambria</vt:lpstr>
      <vt:lpstr>Wingdings</vt:lpstr>
      <vt:lpstr>Retrospect</vt:lpstr>
      <vt:lpstr>Manifesto for Labour Law </vt:lpstr>
      <vt:lpstr>Health  and safety </vt:lpstr>
      <vt:lpstr>Overview</vt:lpstr>
      <vt:lpstr>Introduction: the need for change</vt:lpstr>
      <vt:lpstr>  A  Rigorous Enforcement Regime</vt:lpstr>
      <vt:lpstr>Improving Recompense</vt:lpstr>
      <vt:lpstr>Refocusing H&amp;S Duties to  reflect the ‘new economy’</vt:lpstr>
      <vt:lpstr>Enhancing the Role of Workers</vt:lpstr>
      <vt:lpstr>Reversal of Deregulation Policies</vt:lpstr>
      <vt:lpstr>Conclusion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Safety</dc:title>
  <dc:creator>STEVET</dc:creator>
  <cp:lastModifiedBy>Sarah Glenister</cp:lastModifiedBy>
  <cp:revision>10</cp:revision>
  <dcterms:created xsi:type="dcterms:W3CDTF">2018-04-27T10:58:53Z</dcterms:created>
  <dcterms:modified xsi:type="dcterms:W3CDTF">2018-05-09T13:41:01Z</dcterms:modified>
</cp:coreProperties>
</file>